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7" r:id="rId3"/>
    <p:sldId id="257" r:id="rId4"/>
    <p:sldId id="258" r:id="rId5"/>
    <p:sldId id="259" r:id="rId6"/>
    <p:sldId id="278" r:id="rId7"/>
    <p:sldId id="260" r:id="rId8"/>
    <p:sldId id="262" r:id="rId9"/>
    <p:sldId id="279" r:id="rId10"/>
    <p:sldId id="280" r:id="rId11"/>
    <p:sldId id="263" r:id="rId12"/>
    <p:sldId id="264" r:id="rId13"/>
    <p:sldId id="265" r:id="rId14"/>
    <p:sldId id="266" r:id="rId15"/>
    <p:sldId id="267" r:id="rId16"/>
    <p:sldId id="268" r:id="rId17"/>
    <p:sldId id="269" r:id="rId18"/>
    <p:sldId id="282" r:id="rId19"/>
    <p:sldId id="270" r:id="rId20"/>
    <p:sldId id="272" r:id="rId21"/>
    <p:sldId id="271"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BFDE70F-1EE8-4C20-AF4A-30B2C14242C0}" type="datetimeFigureOut">
              <a:rPr lang="en-US" smtClean="0"/>
              <a:pPr/>
              <a:t>3/16/2012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DE729-D087-40A7-9D31-686B3A0CAAC0}"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FDE70F-1EE8-4C20-AF4A-30B2C14242C0}" type="datetimeFigureOut">
              <a:rPr lang="en-US" smtClean="0"/>
              <a:pPr/>
              <a:t>3/16/2012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DE729-D087-40A7-9D31-686B3A0CA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FDE70F-1EE8-4C20-AF4A-30B2C14242C0}" type="datetimeFigureOut">
              <a:rPr lang="en-US" smtClean="0"/>
              <a:pPr/>
              <a:t>3/16/2012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DE729-D087-40A7-9D31-686B3A0CAA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FDE70F-1EE8-4C20-AF4A-30B2C14242C0}" type="datetimeFigureOut">
              <a:rPr lang="en-US" smtClean="0"/>
              <a:pPr/>
              <a:t>3/16/2012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DE729-D087-40A7-9D31-686B3A0CAA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FDE70F-1EE8-4C20-AF4A-30B2C14242C0}" type="datetimeFigureOut">
              <a:rPr lang="en-US" smtClean="0"/>
              <a:pPr/>
              <a:t>3/16/2012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DE729-D087-40A7-9D31-686B3A0CAAC0}"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FDE70F-1EE8-4C20-AF4A-30B2C14242C0}" type="datetimeFigureOut">
              <a:rPr lang="en-US" smtClean="0"/>
              <a:pPr/>
              <a:t>3/16/2012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4DE729-D087-40A7-9D31-686B3A0CA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FDE70F-1EE8-4C20-AF4A-30B2C14242C0}" type="datetimeFigureOut">
              <a:rPr lang="en-US" smtClean="0"/>
              <a:pPr/>
              <a:t>3/16/2012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4DE729-D087-40A7-9D31-686B3A0CAAC0}"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FDE70F-1EE8-4C20-AF4A-30B2C14242C0}" type="datetimeFigureOut">
              <a:rPr lang="en-US" smtClean="0"/>
              <a:pPr/>
              <a:t>3/16/2012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4DE729-D087-40A7-9D31-686B3A0CAA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FDE70F-1EE8-4C20-AF4A-30B2C14242C0}" type="datetimeFigureOut">
              <a:rPr lang="en-US" smtClean="0"/>
              <a:pPr/>
              <a:t>3/16/2012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4DE729-D087-40A7-9D31-686B3A0CAA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FDE70F-1EE8-4C20-AF4A-30B2C14242C0}" type="datetimeFigureOut">
              <a:rPr lang="en-US" smtClean="0"/>
              <a:pPr/>
              <a:t>3/16/2012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4DE729-D087-40A7-9D31-686B3A0CAAC0}"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FDE70F-1EE8-4C20-AF4A-30B2C14242C0}" type="datetimeFigureOut">
              <a:rPr lang="en-US" smtClean="0"/>
              <a:pPr/>
              <a:t>3/16/2012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4DE729-D087-40A7-9D31-686B3A0CA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BFDE70F-1EE8-4C20-AF4A-30B2C14242C0}" type="datetimeFigureOut">
              <a:rPr lang="en-US" smtClean="0"/>
              <a:pPr/>
              <a:t>3/16/2012</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C4DE729-D087-40A7-9D31-686B3A0CAA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4.bp.blogspot.com/_2njH7p7PzJM/TI0NmIKciCI/AAAAAAAABsw/PRV8ReqJW-A/s1600/IMG_9826.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posterlovers.com/posters/posters_click.php?id=3683425" TargetMode="External"/><Relationship Id="rId7" Type="http://schemas.openxmlformats.org/officeDocument/2006/relationships/image" Target="../media/image28.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057400"/>
            <a:ext cx="7851648" cy="1143000"/>
          </a:xfrm>
        </p:spPr>
        <p:txBody>
          <a:bodyPr/>
          <a:lstStyle/>
          <a:p>
            <a:pPr algn="l"/>
            <a:r>
              <a:rPr lang="en-US" dirty="0" smtClean="0"/>
              <a:t>The Great Salt Lake</a:t>
            </a:r>
            <a:endParaRPr lang="en-US" dirty="0"/>
          </a:p>
        </p:txBody>
      </p:sp>
      <p:sp>
        <p:nvSpPr>
          <p:cNvPr id="3" name="Subtitle 2"/>
          <p:cNvSpPr>
            <a:spLocks noGrp="1"/>
          </p:cNvSpPr>
          <p:nvPr>
            <p:ph type="subTitle" idx="1"/>
          </p:nvPr>
        </p:nvSpPr>
        <p:spPr/>
        <p:txBody>
          <a:bodyPr/>
          <a:lstStyle/>
          <a:p>
            <a:endParaRPr lang="en-US"/>
          </a:p>
        </p:txBody>
      </p:sp>
      <p:pic>
        <p:nvPicPr>
          <p:cNvPr id="36866" name="Picture 2" descr="http://t2.gstatic.com/images?q=tbn:ANd9GcSl_oa_BPDJU8u8pT2vuLgtjBHnhoqvMXHce1k-b-JyIGxkkuw&amp;t=1&amp;usg=__xQft-ScWTmNz8NK9QzzS4DQyjVk="/>
          <p:cNvPicPr>
            <a:picLocks noChangeAspect="1" noChangeArrowheads="1"/>
          </p:cNvPicPr>
          <p:nvPr/>
        </p:nvPicPr>
        <p:blipFill>
          <a:blip r:embed="rId2" cstate="print"/>
          <a:srcRect/>
          <a:stretch>
            <a:fillRect/>
          </a:stretch>
        </p:blipFill>
        <p:spPr bwMode="auto">
          <a:xfrm>
            <a:off x="3048000" y="3505200"/>
            <a:ext cx="3200400" cy="295421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2209800"/>
            <a:ext cx="8229600" cy="3429000"/>
          </a:xfrm>
        </p:spPr>
        <p:txBody>
          <a:bodyPr/>
          <a:lstStyle/>
          <a:p>
            <a:r>
              <a:rPr lang="en-US" dirty="0" smtClean="0"/>
              <a:t>The northern end of the lake has a higher salinity due to very little inflow.  The salt concentrates as water evaporates.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Animals </a:t>
            </a:r>
            <a:endParaRPr lang="en-US" dirty="0"/>
          </a:p>
        </p:txBody>
      </p:sp>
      <p:sp>
        <p:nvSpPr>
          <p:cNvPr id="3" name="Content Placeholder 2"/>
          <p:cNvSpPr>
            <a:spLocks noGrp="1"/>
          </p:cNvSpPr>
          <p:nvPr>
            <p:ph idx="1"/>
          </p:nvPr>
        </p:nvSpPr>
        <p:spPr/>
        <p:txBody>
          <a:bodyPr/>
          <a:lstStyle/>
          <a:p>
            <a:r>
              <a:rPr lang="en-US" dirty="0" smtClean="0"/>
              <a:t>Brine shrimp-provide food for migratory birds.  Their hard walled eggs are called cysts and are harvested for fish food.</a:t>
            </a:r>
            <a:endParaRPr lang="en-US" dirty="0"/>
          </a:p>
        </p:txBody>
      </p:sp>
      <p:pic>
        <p:nvPicPr>
          <p:cNvPr id="44034" name="Picture 2" descr="http://bestfish.tripod.com/images/BrineShrimp.jpg"/>
          <p:cNvPicPr>
            <a:picLocks noChangeAspect="1" noChangeArrowheads="1"/>
          </p:cNvPicPr>
          <p:nvPr/>
        </p:nvPicPr>
        <p:blipFill>
          <a:blip r:embed="rId2" cstate="print"/>
          <a:srcRect/>
          <a:stretch>
            <a:fillRect/>
          </a:stretch>
        </p:blipFill>
        <p:spPr bwMode="auto">
          <a:xfrm>
            <a:off x="2286000" y="3124200"/>
            <a:ext cx="4198882" cy="25908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76400"/>
            <a:ext cx="8229600" cy="4648200"/>
          </a:xfrm>
        </p:spPr>
        <p:txBody>
          <a:bodyPr/>
          <a:lstStyle/>
          <a:p>
            <a:r>
              <a:rPr lang="en-US" dirty="0" smtClean="0"/>
              <a:t>Brine flies-spend their larval stage on the bottom of the lake.  They emerge as adults in early summer forming dense clouds.</a:t>
            </a:r>
            <a:endParaRPr lang="en-US" dirty="0"/>
          </a:p>
        </p:txBody>
      </p:sp>
      <p:pic>
        <p:nvPicPr>
          <p:cNvPr id="13320" name="Picture 8" descr="http://t1.gstatic.com/images?q=tbn:nv9B9j958g4TbM:http://farm4.static.flickr.com/3160/2716573150_a2cda78fc3.jpg&amp;t=1"/>
          <p:cNvPicPr>
            <a:picLocks noChangeAspect="1" noChangeArrowheads="1"/>
          </p:cNvPicPr>
          <p:nvPr/>
        </p:nvPicPr>
        <p:blipFill>
          <a:blip r:embed="rId2" cstate="print"/>
          <a:srcRect/>
          <a:stretch>
            <a:fillRect/>
          </a:stretch>
        </p:blipFill>
        <p:spPr bwMode="auto">
          <a:xfrm>
            <a:off x="990600" y="3192272"/>
            <a:ext cx="2286000" cy="1529863"/>
          </a:xfrm>
          <a:prstGeom prst="rect">
            <a:avLst/>
          </a:prstGeom>
          <a:noFill/>
        </p:spPr>
      </p:pic>
      <p:pic>
        <p:nvPicPr>
          <p:cNvPr id="13314" name="Picture 2" descr="http://dududiaries.wildlifedirect.org/files/2009/10/brine_fly-nakuru-lr1.jpg"/>
          <p:cNvPicPr>
            <a:picLocks noChangeAspect="1" noChangeArrowheads="1"/>
          </p:cNvPicPr>
          <p:nvPr/>
        </p:nvPicPr>
        <p:blipFill>
          <a:blip r:embed="rId3" cstate="print"/>
          <a:srcRect/>
          <a:stretch>
            <a:fillRect/>
          </a:stretch>
        </p:blipFill>
        <p:spPr bwMode="auto">
          <a:xfrm>
            <a:off x="4114800" y="2971800"/>
            <a:ext cx="4095750" cy="313372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Shorebirds-the lake provides a resting and a nesting place for 2 to 5 million shorebirds and water fowl. </a:t>
            </a:r>
            <a:endParaRPr lang="en-US" dirty="0"/>
          </a:p>
        </p:txBody>
      </p:sp>
      <p:pic>
        <p:nvPicPr>
          <p:cNvPr id="12290" name="Picture 2" descr="http://www.desertusa.com/mag04/apr/photos/pelligan.jpg"/>
          <p:cNvPicPr>
            <a:picLocks noChangeAspect="1" noChangeArrowheads="1"/>
          </p:cNvPicPr>
          <p:nvPr/>
        </p:nvPicPr>
        <p:blipFill>
          <a:blip r:embed="rId2" cstate="print"/>
          <a:srcRect/>
          <a:stretch>
            <a:fillRect/>
          </a:stretch>
        </p:blipFill>
        <p:spPr bwMode="auto">
          <a:xfrm>
            <a:off x="5638800" y="3276600"/>
            <a:ext cx="3065248" cy="2057401"/>
          </a:xfrm>
          <a:prstGeom prst="rect">
            <a:avLst/>
          </a:prstGeom>
          <a:noFill/>
        </p:spPr>
      </p:pic>
      <p:pic>
        <p:nvPicPr>
          <p:cNvPr id="12292" name="Picture 4" descr="http://people.westminstercollege.edu/faculty/tharrison/gslplaya99/b91.jpg"/>
          <p:cNvPicPr>
            <a:picLocks noChangeAspect="1" noChangeArrowheads="1"/>
          </p:cNvPicPr>
          <p:nvPr/>
        </p:nvPicPr>
        <p:blipFill>
          <a:blip r:embed="rId3" cstate="print"/>
          <a:srcRect/>
          <a:stretch>
            <a:fillRect/>
          </a:stretch>
        </p:blipFill>
        <p:spPr bwMode="auto">
          <a:xfrm>
            <a:off x="381000" y="3124200"/>
            <a:ext cx="1981200" cy="2971800"/>
          </a:xfrm>
          <a:prstGeom prst="rect">
            <a:avLst/>
          </a:prstGeom>
          <a:noFill/>
        </p:spPr>
      </p:pic>
      <p:pic>
        <p:nvPicPr>
          <p:cNvPr id="12294" name="Picture 6" descr="http://4.bp.blogspot.com/_2njH7p7PzJM/TI0NmIKciCI/AAAAAAAABsw/PRV8ReqJW-A/s640/IMG_9826.JPG">
            <a:hlinkClick r:id="rId4"/>
          </p:cNvPr>
          <p:cNvPicPr>
            <a:picLocks noChangeAspect="1" noChangeArrowheads="1"/>
          </p:cNvPicPr>
          <p:nvPr/>
        </p:nvPicPr>
        <p:blipFill>
          <a:blip r:embed="rId5" cstate="print"/>
          <a:srcRect/>
          <a:stretch>
            <a:fillRect/>
          </a:stretch>
        </p:blipFill>
        <p:spPr bwMode="auto">
          <a:xfrm>
            <a:off x="2667000" y="3505200"/>
            <a:ext cx="2760476" cy="213074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Bacteria-photosynthetic reddish bacteria color the water </a:t>
            </a:r>
            <a:endParaRPr lang="en-US" dirty="0"/>
          </a:p>
        </p:txBody>
      </p:sp>
      <p:pic>
        <p:nvPicPr>
          <p:cNvPr id="11266" name="Picture 2" descr="Great Salt Lake"/>
          <p:cNvPicPr>
            <a:picLocks noChangeAspect="1" noChangeArrowheads="1"/>
          </p:cNvPicPr>
          <p:nvPr/>
        </p:nvPicPr>
        <p:blipFill>
          <a:blip r:embed="rId2" cstate="print"/>
          <a:srcRect/>
          <a:stretch>
            <a:fillRect/>
          </a:stretch>
        </p:blipFill>
        <p:spPr bwMode="auto">
          <a:xfrm>
            <a:off x="4114800" y="2743200"/>
            <a:ext cx="3810000" cy="2857500"/>
          </a:xfrm>
          <a:prstGeom prst="rect">
            <a:avLst/>
          </a:prstGeom>
          <a:noFill/>
        </p:spPr>
      </p:pic>
      <p:pic>
        <p:nvPicPr>
          <p:cNvPr id="11268" name="Picture 4" descr="Cyanobacteria"/>
          <p:cNvPicPr>
            <a:picLocks noChangeAspect="1" noChangeArrowheads="1"/>
          </p:cNvPicPr>
          <p:nvPr/>
        </p:nvPicPr>
        <p:blipFill>
          <a:blip r:embed="rId3" cstate="print"/>
          <a:srcRect/>
          <a:stretch>
            <a:fillRect/>
          </a:stretch>
        </p:blipFill>
        <p:spPr bwMode="auto">
          <a:xfrm>
            <a:off x="1066800" y="2819400"/>
            <a:ext cx="2590800" cy="247363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05000"/>
            <a:ext cx="8229600" cy="4343400"/>
          </a:xfrm>
        </p:spPr>
        <p:txBody>
          <a:bodyPr/>
          <a:lstStyle/>
          <a:p>
            <a:r>
              <a:rPr lang="en-US" dirty="0" smtClean="0"/>
              <a:t>Algae-blooms occur in January when the water temperature is only a few degrees Celsius. </a:t>
            </a:r>
            <a:endParaRPr lang="en-US" dirty="0"/>
          </a:p>
        </p:txBody>
      </p:sp>
      <p:pic>
        <p:nvPicPr>
          <p:cNvPr id="10242" name="Picture 2" descr="Dunaliella"/>
          <p:cNvPicPr>
            <a:picLocks noChangeAspect="1" noChangeArrowheads="1"/>
          </p:cNvPicPr>
          <p:nvPr/>
        </p:nvPicPr>
        <p:blipFill>
          <a:blip r:embed="rId2" cstate="print"/>
          <a:srcRect/>
          <a:stretch>
            <a:fillRect/>
          </a:stretch>
        </p:blipFill>
        <p:spPr bwMode="auto">
          <a:xfrm>
            <a:off x="1676400" y="3352800"/>
            <a:ext cx="1857375" cy="1847851"/>
          </a:xfrm>
          <a:prstGeom prst="rect">
            <a:avLst/>
          </a:prstGeom>
          <a:noFill/>
        </p:spPr>
      </p:pic>
      <p:pic>
        <p:nvPicPr>
          <p:cNvPr id="10244" name="Picture 4" descr="Diatoms"/>
          <p:cNvPicPr>
            <a:picLocks noChangeAspect="1" noChangeArrowheads="1"/>
          </p:cNvPicPr>
          <p:nvPr/>
        </p:nvPicPr>
        <p:blipFill>
          <a:blip r:embed="rId3" cstate="print"/>
          <a:srcRect/>
          <a:stretch>
            <a:fillRect/>
          </a:stretch>
        </p:blipFill>
        <p:spPr bwMode="auto">
          <a:xfrm>
            <a:off x="4191000" y="3380173"/>
            <a:ext cx="1838325" cy="184785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Brine shrimp life cycle</a:t>
            </a:r>
            <a:endParaRPr lang="en-US" dirty="0"/>
          </a:p>
        </p:txBody>
      </p:sp>
      <p:sp>
        <p:nvSpPr>
          <p:cNvPr id="3" name="Content Placeholder 2"/>
          <p:cNvSpPr>
            <a:spLocks noGrp="1"/>
          </p:cNvSpPr>
          <p:nvPr>
            <p:ph idx="1"/>
          </p:nvPr>
        </p:nvSpPr>
        <p:spPr>
          <a:xfrm>
            <a:off x="228600" y="1905000"/>
            <a:ext cx="8229600" cy="4389120"/>
          </a:xfrm>
        </p:spPr>
        <p:txBody>
          <a:bodyPr/>
          <a:lstStyle/>
          <a:p>
            <a:r>
              <a:rPr lang="en-US" dirty="0" smtClean="0"/>
              <a:t>Hatching from cysts occurs in February and March.</a:t>
            </a:r>
          </a:p>
          <a:p>
            <a:r>
              <a:rPr lang="en-US" dirty="0" smtClean="0"/>
              <a:t>Young feed on algae.</a:t>
            </a:r>
          </a:p>
          <a:p>
            <a:r>
              <a:rPr lang="en-US" dirty="0" smtClean="0"/>
              <a:t>Young may molt 12 to 24 times.</a:t>
            </a:r>
          </a:p>
          <a:p>
            <a:r>
              <a:rPr lang="en-US" dirty="0" smtClean="0"/>
              <a:t>Adults peak in late May.</a:t>
            </a:r>
          </a:p>
          <a:p>
            <a:r>
              <a:rPr lang="en-US" dirty="0" smtClean="0"/>
              <a:t>The rate of development is affected by</a:t>
            </a:r>
          </a:p>
          <a:p>
            <a:pPr>
              <a:buNone/>
            </a:pPr>
            <a:r>
              <a:rPr lang="en-US" dirty="0" smtClean="0"/>
              <a:t>	 salinity, temperature and food </a:t>
            </a:r>
          </a:p>
          <a:p>
            <a:pPr>
              <a:buNone/>
            </a:pPr>
            <a:r>
              <a:rPr lang="en-US" dirty="0" smtClean="0"/>
              <a:t>	availability.</a:t>
            </a:r>
            <a:endParaRPr lang="en-US" dirty="0"/>
          </a:p>
        </p:txBody>
      </p:sp>
      <p:pic>
        <p:nvPicPr>
          <p:cNvPr id="10242" name="Picture 2" descr="http://www.bridgerlandaudubon.org/images/UofU_GSLC.Brine_Shrimp_Life_Cycle_GSLI.jpg"/>
          <p:cNvPicPr>
            <a:picLocks noChangeAspect="1" noChangeArrowheads="1"/>
          </p:cNvPicPr>
          <p:nvPr/>
        </p:nvPicPr>
        <p:blipFill>
          <a:blip r:embed="rId2" cstate="print"/>
          <a:srcRect/>
          <a:stretch>
            <a:fillRect/>
          </a:stretch>
        </p:blipFill>
        <p:spPr bwMode="auto">
          <a:xfrm>
            <a:off x="6096000" y="2438400"/>
            <a:ext cx="3031524" cy="304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Salt Lake food web:</a:t>
            </a:r>
            <a:endParaRPr lang="en-US" dirty="0"/>
          </a:p>
        </p:txBody>
      </p:sp>
      <p:sp>
        <p:nvSpPr>
          <p:cNvPr id="3" name="Content Placeholder 2"/>
          <p:cNvSpPr>
            <a:spLocks noGrp="1"/>
          </p:cNvSpPr>
          <p:nvPr>
            <p:ph idx="1"/>
          </p:nvPr>
        </p:nvSpPr>
        <p:spPr/>
        <p:txBody>
          <a:bodyPr/>
          <a:lstStyle/>
          <a:p>
            <a:endParaRPr lang="en-US" dirty="0"/>
          </a:p>
        </p:txBody>
      </p:sp>
      <p:pic>
        <p:nvPicPr>
          <p:cNvPr id="9218" name="Picture 2" descr="http://learn.genetics.utah.edu/content/gsl/images/Biomass-01.jpg"/>
          <p:cNvPicPr>
            <a:picLocks noChangeAspect="1" noChangeArrowheads="1"/>
          </p:cNvPicPr>
          <p:nvPr/>
        </p:nvPicPr>
        <p:blipFill>
          <a:blip r:embed="rId2" cstate="print"/>
          <a:srcRect/>
          <a:stretch>
            <a:fillRect/>
          </a:stretch>
        </p:blipFill>
        <p:spPr bwMode="auto">
          <a:xfrm>
            <a:off x="1447800" y="1981200"/>
            <a:ext cx="5638800" cy="422600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Tourism and Recreation</a:t>
            </a:r>
            <a:endParaRPr lang="en-US" dirty="0"/>
          </a:p>
        </p:txBody>
      </p:sp>
      <p:sp>
        <p:nvSpPr>
          <p:cNvPr id="3" name="Content Placeholder 2"/>
          <p:cNvSpPr>
            <a:spLocks noGrp="1"/>
          </p:cNvSpPr>
          <p:nvPr>
            <p:ph idx="1"/>
          </p:nvPr>
        </p:nvSpPr>
        <p:spPr/>
        <p:txBody>
          <a:bodyPr/>
          <a:lstStyle/>
          <a:p>
            <a:r>
              <a:rPr lang="en-US" dirty="0" smtClean="0"/>
              <a:t>Birding</a:t>
            </a:r>
          </a:p>
          <a:p>
            <a:r>
              <a:rPr lang="en-US" dirty="0" smtClean="0"/>
              <a:t>Hunting-ducks and geese</a:t>
            </a:r>
          </a:p>
          <a:p>
            <a:r>
              <a:rPr lang="en-US" dirty="0" smtClean="0"/>
              <a:t>Swimming</a:t>
            </a:r>
          </a:p>
          <a:p>
            <a:r>
              <a:rPr lang="en-US" dirty="0" smtClean="0"/>
              <a:t>Boating</a:t>
            </a:r>
          </a:p>
          <a:p>
            <a:r>
              <a:rPr lang="en-US" dirty="0" smtClean="0"/>
              <a:t>Salt flats-racing</a:t>
            </a:r>
          </a:p>
          <a:p>
            <a:r>
              <a:rPr lang="en-US" dirty="0" smtClean="0"/>
              <a:t>Island hiking, biking, horseback riding</a:t>
            </a:r>
          </a:p>
          <a:p>
            <a:endParaRPr lang="en-US" dirty="0"/>
          </a:p>
        </p:txBody>
      </p:sp>
      <p:pic>
        <p:nvPicPr>
          <p:cNvPr id="4" name="Picture 4" descr="http://photography.ratishnaroor.com/images/Utah-Antelope-island-birds/salt-lake-antelope-island-birds.jpg"/>
          <p:cNvPicPr>
            <a:picLocks noChangeAspect="1" noChangeArrowheads="1"/>
          </p:cNvPicPr>
          <p:nvPr/>
        </p:nvPicPr>
        <p:blipFill>
          <a:blip r:embed="rId2" cstate="print"/>
          <a:srcRect/>
          <a:stretch>
            <a:fillRect/>
          </a:stretch>
        </p:blipFill>
        <p:spPr bwMode="auto">
          <a:xfrm>
            <a:off x="6781800" y="1447800"/>
            <a:ext cx="2041686" cy="1363218"/>
          </a:xfrm>
          <a:prstGeom prst="rect">
            <a:avLst/>
          </a:prstGeom>
          <a:noFill/>
        </p:spPr>
      </p:pic>
      <p:pic>
        <p:nvPicPr>
          <p:cNvPr id="5" name="Picture 2" descr="Bison above Great Salt Lake, Antelope Island State Park, Utah, USA">
            <a:hlinkClick r:id="rId3"/>
          </p:cNvPr>
          <p:cNvPicPr>
            <a:picLocks noChangeAspect="1" noChangeArrowheads="1"/>
          </p:cNvPicPr>
          <p:nvPr/>
        </p:nvPicPr>
        <p:blipFill>
          <a:blip r:embed="rId4" cstate="print"/>
          <a:srcRect/>
          <a:stretch>
            <a:fillRect/>
          </a:stretch>
        </p:blipFill>
        <p:spPr bwMode="auto">
          <a:xfrm>
            <a:off x="4318000" y="4581526"/>
            <a:ext cx="2159000" cy="1619250"/>
          </a:xfrm>
          <a:prstGeom prst="rect">
            <a:avLst/>
          </a:prstGeom>
          <a:noFill/>
        </p:spPr>
      </p:pic>
      <p:pic>
        <p:nvPicPr>
          <p:cNvPr id="6" name="Picture 6" descr="http://t1.gstatic.com/images?q=tbn:ANd9GcSbF5MSWVOmoW9ZzSx2N_0KA11a-YXY9GWheutEXpvAQA0Ulgw&amp;t=1&amp;usg=__NpmyMP7d7Eb3ShbbObbYfBGGs0E="/>
          <p:cNvPicPr>
            <a:picLocks noChangeAspect="1" noChangeArrowheads="1"/>
          </p:cNvPicPr>
          <p:nvPr/>
        </p:nvPicPr>
        <p:blipFill>
          <a:blip r:embed="rId5" cstate="print"/>
          <a:srcRect/>
          <a:stretch>
            <a:fillRect/>
          </a:stretch>
        </p:blipFill>
        <p:spPr bwMode="auto">
          <a:xfrm>
            <a:off x="1447800" y="4495800"/>
            <a:ext cx="2290163" cy="1524000"/>
          </a:xfrm>
          <a:prstGeom prst="rect">
            <a:avLst/>
          </a:prstGeom>
          <a:noFill/>
        </p:spPr>
      </p:pic>
      <p:pic>
        <p:nvPicPr>
          <p:cNvPr id="7" name="Picture 2" descr="http://www.duvine.com/blog/wp-content/uploads/floating.jpg"/>
          <p:cNvPicPr>
            <a:picLocks noChangeAspect="1" noChangeArrowheads="1"/>
          </p:cNvPicPr>
          <p:nvPr/>
        </p:nvPicPr>
        <p:blipFill>
          <a:blip r:embed="rId6" cstate="print"/>
          <a:srcRect/>
          <a:stretch>
            <a:fillRect/>
          </a:stretch>
        </p:blipFill>
        <p:spPr bwMode="auto">
          <a:xfrm>
            <a:off x="6881892" y="3276600"/>
            <a:ext cx="1841501" cy="1381126"/>
          </a:xfrm>
          <a:prstGeom prst="rect">
            <a:avLst/>
          </a:prstGeom>
          <a:noFill/>
        </p:spPr>
      </p:pic>
      <p:pic>
        <p:nvPicPr>
          <p:cNvPr id="8" name="Picture 4" descr="http://dwrcdc.nr.utah.gov/rsgis2/images/Photos/anasacut.jpg"/>
          <p:cNvPicPr>
            <a:picLocks noChangeAspect="1" noChangeArrowheads="1"/>
          </p:cNvPicPr>
          <p:nvPr/>
        </p:nvPicPr>
        <p:blipFill>
          <a:blip r:embed="rId7" cstate="print"/>
          <a:srcRect/>
          <a:stretch>
            <a:fillRect/>
          </a:stretch>
        </p:blipFill>
        <p:spPr bwMode="auto">
          <a:xfrm>
            <a:off x="4800600" y="2209800"/>
            <a:ext cx="1676400" cy="126195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Commerce</a:t>
            </a:r>
            <a:endParaRPr lang="en-US" dirty="0"/>
          </a:p>
        </p:txBody>
      </p:sp>
      <p:sp>
        <p:nvSpPr>
          <p:cNvPr id="3" name="Content Placeholder 2"/>
          <p:cNvSpPr>
            <a:spLocks noGrp="1"/>
          </p:cNvSpPr>
          <p:nvPr>
            <p:ph idx="1"/>
          </p:nvPr>
        </p:nvSpPr>
        <p:spPr/>
        <p:txBody>
          <a:bodyPr/>
          <a:lstStyle/>
          <a:p>
            <a:r>
              <a:rPr lang="en-US" dirty="0" smtClean="0"/>
              <a:t>Mining:</a:t>
            </a:r>
          </a:p>
          <a:p>
            <a:pPr lvl="1"/>
            <a:r>
              <a:rPr lang="en-US" dirty="0" err="1" smtClean="0"/>
              <a:t>NaCl</a:t>
            </a:r>
            <a:endParaRPr lang="en-US" dirty="0" smtClean="0"/>
          </a:p>
          <a:p>
            <a:pPr lvl="2"/>
            <a:r>
              <a:rPr lang="en-US" dirty="0" smtClean="0"/>
              <a:t>Pellets for animal feed</a:t>
            </a:r>
          </a:p>
          <a:p>
            <a:pPr lvl="2"/>
            <a:r>
              <a:rPr lang="en-US" dirty="0" smtClean="0"/>
              <a:t>Water softeners</a:t>
            </a:r>
          </a:p>
          <a:p>
            <a:pPr lvl="2"/>
            <a:r>
              <a:rPr lang="en-US" dirty="0" smtClean="0"/>
              <a:t>Highway salt</a:t>
            </a:r>
          </a:p>
          <a:p>
            <a:pPr lvl="2"/>
            <a:r>
              <a:rPr lang="en-US" dirty="0" smtClean="0"/>
              <a:t>Industrial uses</a:t>
            </a:r>
          </a:p>
        </p:txBody>
      </p:sp>
      <p:pic>
        <p:nvPicPr>
          <p:cNvPr id="47106" name="Picture 2" descr="http://images.orgill.com/200x200/0475269.jpg"/>
          <p:cNvPicPr>
            <a:picLocks noChangeAspect="1" noChangeArrowheads="1"/>
          </p:cNvPicPr>
          <p:nvPr/>
        </p:nvPicPr>
        <p:blipFill>
          <a:blip r:embed="rId2" cstate="print"/>
          <a:srcRect/>
          <a:stretch>
            <a:fillRect/>
          </a:stretch>
        </p:blipFill>
        <p:spPr bwMode="auto">
          <a:xfrm>
            <a:off x="4648200" y="3126050"/>
            <a:ext cx="1905000" cy="1905000"/>
          </a:xfrm>
          <a:prstGeom prst="rect">
            <a:avLst/>
          </a:prstGeom>
          <a:noFill/>
        </p:spPr>
      </p:pic>
      <p:pic>
        <p:nvPicPr>
          <p:cNvPr id="47108" name="Picture 4" descr="http://dsc.discovery.com/news/2009/03/03/gallery/salt-truck-324x205.jpg"/>
          <p:cNvPicPr>
            <a:picLocks noChangeAspect="1" noChangeArrowheads="1"/>
          </p:cNvPicPr>
          <p:nvPr/>
        </p:nvPicPr>
        <p:blipFill>
          <a:blip r:embed="rId3" cstate="print"/>
          <a:srcRect/>
          <a:stretch>
            <a:fillRect/>
          </a:stretch>
        </p:blipFill>
        <p:spPr bwMode="auto">
          <a:xfrm>
            <a:off x="1371600" y="4343400"/>
            <a:ext cx="3086100" cy="1952625"/>
          </a:xfrm>
          <a:prstGeom prst="rect">
            <a:avLst/>
          </a:prstGeom>
          <a:noFill/>
        </p:spPr>
      </p:pic>
      <p:pic>
        <p:nvPicPr>
          <p:cNvPr id="47110" name="Picture 6" descr="http://www.istockphoto.com/file_thumbview_approve/5260611/2/istockphoto_5260611-foal-at-salt-lick.jpg"/>
          <p:cNvPicPr>
            <a:picLocks noChangeAspect="1" noChangeArrowheads="1"/>
          </p:cNvPicPr>
          <p:nvPr/>
        </p:nvPicPr>
        <p:blipFill>
          <a:blip r:embed="rId4" cstate="print"/>
          <a:srcRect/>
          <a:stretch>
            <a:fillRect/>
          </a:stretch>
        </p:blipFill>
        <p:spPr bwMode="auto">
          <a:xfrm>
            <a:off x="4191000" y="1066800"/>
            <a:ext cx="1911181" cy="17049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90600"/>
            <a:ext cx="8229600" cy="4389120"/>
          </a:xfrm>
        </p:spPr>
        <p:txBody>
          <a:bodyPr/>
          <a:lstStyle/>
          <a:p>
            <a:r>
              <a:rPr lang="en-US" dirty="0" smtClean="0"/>
              <a:t>The GSL is a remnant of Lake Bonneville that formed 32,000 years ago and covered ¼ of Utah.  </a:t>
            </a:r>
          </a:p>
          <a:p>
            <a:r>
              <a:rPr lang="en-US" dirty="0" smtClean="0"/>
              <a:t>Fossils from this lake can be found in the mountain ranges surrounding the Salt Lake valley.</a:t>
            </a:r>
            <a:endParaRPr lang="en-US" dirty="0"/>
          </a:p>
        </p:txBody>
      </p:sp>
      <p:pic>
        <p:nvPicPr>
          <p:cNvPr id="1026" name="Picture 2" descr="http://hugefloods.com/Lake-Bonneville-Flood.gif"/>
          <p:cNvPicPr>
            <a:picLocks noChangeAspect="1" noChangeArrowheads="1"/>
          </p:cNvPicPr>
          <p:nvPr/>
        </p:nvPicPr>
        <p:blipFill>
          <a:blip r:embed="rId2" cstate="print"/>
          <a:srcRect/>
          <a:stretch>
            <a:fillRect/>
          </a:stretch>
        </p:blipFill>
        <p:spPr bwMode="auto">
          <a:xfrm>
            <a:off x="762000" y="2895600"/>
            <a:ext cx="2762250" cy="3438526"/>
          </a:xfrm>
          <a:prstGeom prst="rect">
            <a:avLst/>
          </a:prstGeom>
          <a:noFill/>
        </p:spPr>
      </p:pic>
      <p:pic>
        <p:nvPicPr>
          <p:cNvPr id="1028" name="Picture 4" descr="http://bonnevillemariner.files.wordpress.com/2010/03/si852902.jpg"/>
          <p:cNvPicPr>
            <a:picLocks noChangeAspect="1" noChangeArrowheads="1"/>
          </p:cNvPicPr>
          <p:nvPr/>
        </p:nvPicPr>
        <p:blipFill>
          <a:blip r:embed="rId3" cstate="print"/>
          <a:srcRect/>
          <a:stretch>
            <a:fillRect/>
          </a:stretch>
        </p:blipFill>
        <p:spPr bwMode="auto">
          <a:xfrm>
            <a:off x="4267200" y="3200400"/>
            <a:ext cx="3733800" cy="280035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dirty="0" smtClean="0"/>
              <a:t>Sodium sulfate</a:t>
            </a:r>
          </a:p>
          <a:p>
            <a:pPr lvl="2"/>
            <a:r>
              <a:rPr lang="en-US" dirty="0" smtClean="0"/>
              <a:t>Laundry soap</a:t>
            </a:r>
          </a:p>
          <a:p>
            <a:pPr lvl="2"/>
            <a:r>
              <a:rPr lang="en-US" dirty="0" smtClean="0"/>
              <a:t>glass</a:t>
            </a:r>
          </a:p>
          <a:p>
            <a:pPr lvl="1"/>
            <a:r>
              <a:rPr lang="en-US" dirty="0" smtClean="0"/>
              <a:t>Magnesium chloride</a:t>
            </a:r>
          </a:p>
          <a:p>
            <a:pPr lvl="2"/>
            <a:r>
              <a:rPr lang="en-US" dirty="0" smtClean="0"/>
              <a:t>Sold to sea world to recreate sea water in exhibits</a:t>
            </a:r>
          </a:p>
          <a:p>
            <a:pPr lvl="1"/>
            <a:r>
              <a:rPr lang="en-US" dirty="0" smtClean="0"/>
              <a:t>Potassium sulfate</a:t>
            </a:r>
          </a:p>
          <a:p>
            <a:pPr lvl="2"/>
            <a:r>
              <a:rPr lang="en-US" dirty="0" smtClean="0"/>
              <a:t>fertilizer</a:t>
            </a:r>
          </a:p>
          <a:p>
            <a:endParaRPr lang="en-US" dirty="0"/>
          </a:p>
        </p:txBody>
      </p:sp>
      <p:pic>
        <p:nvPicPr>
          <p:cNvPr id="54274" name="Picture 2" descr="http://www.pure-n-simplesoap.com/wp-content/uploads/2010/01/laundry_soap263-300.jpg"/>
          <p:cNvPicPr>
            <a:picLocks noChangeAspect="1" noChangeArrowheads="1"/>
          </p:cNvPicPr>
          <p:nvPr/>
        </p:nvPicPr>
        <p:blipFill>
          <a:blip r:embed="rId2" cstate="print"/>
          <a:srcRect/>
          <a:stretch>
            <a:fillRect/>
          </a:stretch>
        </p:blipFill>
        <p:spPr bwMode="auto">
          <a:xfrm>
            <a:off x="5029200" y="457200"/>
            <a:ext cx="2037461" cy="2324100"/>
          </a:xfrm>
          <a:prstGeom prst="rect">
            <a:avLst/>
          </a:prstGeom>
          <a:noFill/>
        </p:spPr>
      </p:pic>
      <p:pic>
        <p:nvPicPr>
          <p:cNvPr id="54276" name="Picture 4" descr="http://www.clevergardening.com/sites/rintrovigne/_files/Image/fertilizer%20bag.gif"/>
          <p:cNvPicPr>
            <a:picLocks noChangeAspect="1" noChangeArrowheads="1"/>
          </p:cNvPicPr>
          <p:nvPr/>
        </p:nvPicPr>
        <p:blipFill>
          <a:blip r:embed="rId3" cstate="print"/>
          <a:srcRect/>
          <a:stretch>
            <a:fillRect/>
          </a:stretch>
        </p:blipFill>
        <p:spPr bwMode="auto">
          <a:xfrm>
            <a:off x="1752600" y="4038600"/>
            <a:ext cx="2030242" cy="2133600"/>
          </a:xfrm>
          <a:prstGeom prst="rect">
            <a:avLst/>
          </a:prstGeom>
          <a:noFill/>
        </p:spPr>
      </p:pic>
      <p:pic>
        <p:nvPicPr>
          <p:cNvPr id="54278" name="Picture 6" descr="http://www.adventurist.net/trips/san_antonio_11-2007/sea_world/photos/extra--fish.jpg"/>
          <p:cNvPicPr>
            <a:picLocks noChangeAspect="1" noChangeArrowheads="1"/>
          </p:cNvPicPr>
          <p:nvPr/>
        </p:nvPicPr>
        <p:blipFill>
          <a:blip r:embed="rId4" cstate="print"/>
          <a:srcRect/>
          <a:stretch>
            <a:fillRect/>
          </a:stretch>
        </p:blipFill>
        <p:spPr bwMode="auto">
          <a:xfrm>
            <a:off x="4724400" y="3581400"/>
            <a:ext cx="2800351" cy="186690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Harvesting</a:t>
            </a:r>
          </a:p>
          <a:p>
            <a:pPr lvl="1"/>
            <a:r>
              <a:rPr lang="en-US" dirty="0" smtClean="0"/>
              <a:t>Harvesting began in 1950</a:t>
            </a:r>
          </a:p>
          <a:p>
            <a:pPr lvl="1"/>
            <a:r>
              <a:rPr lang="en-US" dirty="0" smtClean="0"/>
              <a:t>Brine shrimp cysts are for fish food are collected and cleaned.</a:t>
            </a:r>
            <a:endParaRPr lang="en-US" dirty="0"/>
          </a:p>
        </p:txBody>
      </p:sp>
      <p:pic>
        <p:nvPicPr>
          <p:cNvPr id="46082" name="Picture 2" descr="http://www.food4fish.co.uk/images/brine-shrimp-spirulina-enriched.jpg"/>
          <p:cNvPicPr>
            <a:picLocks noChangeAspect="1" noChangeArrowheads="1"/>
          </p:cNvPicPr>
          <p:nvPr/>
        </p:nvPicPr>
        <p:blipFill>
          <a:blip r:embed="rId2" cstate="print"/>
          <a:srcRect/>
          <a:stretch>
            <a:fillRect/>
          </a:stretch>
        </p:blipFill>
        <p:spPr bwMode="auto">
          <a:xfrm>
            <a:off x="3048000" y="3581400"/>
            <a:ext cx="2971800" cy="29718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a:t>
            </a:r>
            <a:endParaRPr lang="en-US" dirty="0"/>
          </a:p>
        </p:txBody>
      </p:sp>
      <p:sp>
        <p:nvSpPr>
          <p:cNvPr id="3" name="Content Placeholder 2"/>
          <p:cNvSpPr>
            <a:spLocks noGrp="1"/>
          </p:cNvSpPr>
          <p:nvPr>
            <p:ph idx="1"/>
          </p:nvPr>
        </p:nvSpPr>
        <p:spPr/>
        <p:txBody>
          <a:bodyPr/>
          <a:lstStyle/>
          <a:p>
            <a:r>
              <a:rPr lang="en-US" dirty="0" smtClean="0"/>
              <a:t>Lake effect</a:t>
            </a:r>
          </a:p>
          <a:p>
            <a:pPr lvl="1"/>
            <a:r>
              <a:rPr lang="en-US" dirty="0" smtClean="0"/>
              <a:t>Occurs when there is colder air over warmer water (mainly in spring and fall)</a:t>
            </a:r>
          </a:p>
          <a:p>
            <a:pPr lvl="1"/>
            <a:r>
              <a:rPr lang="en-US" dirty="0" smtClean="0"/>
              <a:t>Enhances snow and rain along the Wasatch front</a:t>
            </a:r>
          </a:p>
          <a:p>
            <a:pPr lvl="1"/>
            <a:r>
              <a:rPr lang="en-US" dirty="0" smtClean="0"/>
              <a:t>Produces winds</a:t>
            </a:r>
          </a:p>
          <a:p>
            <a:pPr lvl="1"/>
            <a:r>
              <a:rPr lang="en-US" dirty="0" smtClean="0"/>
              <a:t>Increases fog in valleys</a:t>
            </a:r>
            <a:endParaRPr lang="en-US" dirty="0"/>
          </a:p>
        </p:txBody>
      </p:sp>
      <p:pic>
        <p:nvPicPr>
          <p:cNvPr id="58370" name="Picture 2" descr="http://www.solarnavigator.net/geography/geography_images/salt_lake_city_wasatch_montains_winter_1985.jpg"/>
          <p:cNvPicPr>
            <a:picLocks noChangeAspect="1" noChangeArrowheads="1"/>
          </p:cNvPicPr>
          <p:nvPr/>
        </p:nvPicPr>
        <p:blipFill>
          <a:blip r:embed="rId2" cstate="print"/>
          <a:srcRect/>
          <a:stretch>
            <a:fillRect/>
          </a:stretch>
        </p:blipFill>
        <p:spPr bwMode="auto">
          <a:xfrm>
            <a:off x="1029717" y="4114800"/>
            <a:ext cx="2962275" cy="1939836"/>
          </a:xfrm>
          <a:prstGeom prst="rect">
            <a:avLst/>
          </a:prstGeom>
          <a:noFill/>
        </p:spPr>
      </p:pic>
      <p:pic>
        <p:nvPicPr>
          <p:cNvPr id="58372" name="Picture 4" descr="http://www.imsasafety.org/journal/ja02/fog.jpg"/>
          <p:cNvPicPr>
            <a:picLocks noChangeAspect="1" noChangeArrowheads="1"/>
          </p:cNvPicPr>
          <p:nvPr/>
        </p:nvPicPr>
        <p:blipFill>
          <a:blip r:embed="rId3" cstate="print"/>
          <a:srcRect/>
          <a:stretch>
            <a:fillRect/>
          </a:stretch>
        </p:blipFill>
        <p:spPr bwMode="auto">
          <a:xfrm>
            <a:off x="4648200" y="4080769"/>
            <a:ext cx="3638550" cy="192405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a:t>
            </a:r>
            <a:endParaRPr lang="en-US" dirty="0"/>
          </a:p>
        </p:txBody>
      </p:sp>
      <p:sp>
        <p:nvSpPr>
          <p:cNvPr id="3" name="Content Placeholder 2"/>
          <p:cNvSpPr>
            <a:spLocks noGrp="1"/>
          </p:cNvSpPr>
          <p:nvPr>
            <p:ph idx="1"/>
          </p:nvPr>
        </p:nvSpPr>
        <p:spPr/>
        <p:txBody>
          <a:bodyPr/>
          <a:lstStyle/>
          <a:p>
            <a:r>
              <a:rPr lang="en-US" dirty="0" smtClean="0"/>
              <a:t>The lake is 75 miles long and 28 miles wide.</a:t>
            </a:r>
          </a:p>
          <a:p>
            <a:r>
              <a:rPr lang="en-US" dirty="0" smtClean="0"/>
              <a:t>It is a very shallow lake with a depth of only 33 feet.</a:t>
            </a:r>
          </a:p>
          <a:p>
            <a:r>
              <a:rPr lang="en-US" dirty="0" smtClean="0"/>
              <a:t>It covers an area of about 1700 square miles.</a:t>
            </a:r>
          </a:p>
          <a:p>
            <a:endParaRPr lang="en-US" dirty="0"/>
          </a:p>
        </p:txBody>
      </p:sp>
      <p:pic>
        <p:nvPicPr>
          <p:cNvPr id="1026" name="Picture 2" descr="Great Salt Lake of Utah"/>
          <p:cNvPicPr>
            <a:picLocks noChangeAspect="1" noChangeArrowheads="1"/>
          </p:cNvPicPr>
          <p:nvPr/>
        </p:nvPicPr>
        <p:blipFill>
          <a:blip r:embed="rId2" cstate="print"/>
          <a:srcRect/>
          <a:stretch>
            <a:fillRect/>
          </a:stretch>
        </p:blipFill>
        <p:spPr bwMode="auto">
          <a:xfrm>
            <a:off x="2667000" y="3276600"/>
            <a:ext cx="3762375" cy="300990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1447800"/>
            <a:ext cx="8229600" cy="4389120"/>
          </a:xfrm>
        </p:spPr>
        <p:txBody>
          <a:bodyPr/>
          <a:lstStyle/>
          <a:p>
            <a:r>
              <a:rPr lang="en-US" dirty="0" smtClean="0"/>
              <a:t>Salinity (amount of salt) ranges from 6% to 28 %</a:t>
            </a:r>
          </a:p>
          <a:p>
            <a:r>
              <a:rPr lang="en-US" dirty="0" smtClean="0"/>
              <a:t>It is 3 to 5 times saltier than the ocean.</a:t>
            </a:r>
            <a:endParaRPr lang="en-US" dirty="0"/>
          </a:p>
        </p:txBody>
      </p:sp>
      <p:pic>
        <p:nvPicPr>
          <p:cNvPr id="39938" name="Picture 2" descr="http://media-2.web.britannica.com/eb-media/25/96625-004-7754961F.jpg"/>
          <p:cNvPicPr>
            <a:picLocks noChangeAspect="1" noChangeArrowheads="1"/>
          </p:cNvPicPr>
          <p:nvPr/>
        </p:nvPicPr>
        <p:blipFill>
          <a:blip r:embed="rId2" cstate="print"/>
          <a:srcRect/>
          <a:stretch>
            <a:fillRect/>
          </a:stretch>
        </p:blipFill>
        <p:spPr bwMode="auto">
          <a:xfrm>
            <a:off x="2362200" y="2667000"/>
            <a:ext cx="4752555" cy="37242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and out of the lake:</a:t>
            </a:r>
            <a:endParaRPr lang="en-US" dirty="0"/>
          </a:p>
        </p:txBody>
      </p:sp>
      <p:sp>
        <p:nvSpPr>
          <p:cNvPr id="3" name="Content Placeholder 2"/>
          <p:cNvSpPr>
            <a:spLocks noGrp="1"/>
          </p:cNvSpPr>
          <p:nvPr>
            <p:ph idx="1"/>
          </p:nvPr>
        </p:nvSpPr>
        <p:spPr/>
        <p:txBody>
          <a:bodyPr/>
          <a:lstStyle/>
          <a:p>
            <a:r>
              <a:rPr lang="en-US" dirty="0" smtClean="0"/>
              <a:t>Water enters through 3 rivers: </a:t>
            </a:r>
          </a:p>
          <a:p>
            <a:pPr lvl="1"/>
            <a:r>
              <a:rPr lang="en-US" dirty="0" smtClean="0"/>
              <a:t>Bear River</a:t>
            </a:r>
          </a:p>
          <a:p>
            <a:pPr lvl="1"/>
            <a:r>
              <a:rPr lang="en-US" dirty="0" smtClean="0"/>
              <a:t>Weber River</a:t>
            </a:r>
          </a:p>
          <a:p>
            <a:pPr lvl="1"/>
            <a:r>
              <a:rPr lang="en-US" dirty="0" smtClean="0"/>
              <a:t>Jordan River</a:t>
            </a:r>
          </a:p>
          <a:p>
            <a:r>
              <a:rPr lang="en-US" dirty="0" smtClean="0"/>
              <a:t>Water leaves by evaporation </a:t>
            </a:r>
          </a:p>
          <a:p>
            <a:pPr>
              <a:buNone/>
            </a:pPr>
            <a:r>
              <a:rPr lang="en-US" dirty="0" smtClean="0"/>
              <a:t>	only</a:t>
            </a:r>
            <a:r>
              <a:rPr lang="en-US" dirty="0" smtClean="0"/>
              <a:t>.</a:t>
            </a:r>
          </a:p>
          <a:p>
            <a:pPr>
              <a:buNone/>
            </a:pPr>
            <a:endParaRPr lang="en-US" dirty="0" smtClean="0"/>
          </a:p>
          <a:p>
            <a:pPr>
              <a:buNone/>
            </a:pPr>
            <a:r>
              <a:rPr lang="en-US" dirty="0" smtClean="0"/>
              <a:t>It is the largest lake west of the</a:t>
            </a:r>
          </a:p>
          <a:p>
            <a:pPr>
              <a:buNone/>
            </a:pPr>
            <a:r>
              <a:rPr lang="en-US" dirty="0" smtClean="0"/>
              <a:t>Mississippi.  </a:t>
            </a:r>
            <a:endParaRPr lang="en-US" dirty="0"/>
          </a:p>
          <a:p>
            <a:pPr>
              <a:buNone/>
            </a:pPr>
            <a:endParaRPr lang="en-US" dirty="0" smtClean="0"/>
          </a:p>
        </p:txBody>
      </p:sp>
      <p:pic>
        <p:nvPicPr>
          <p:cNvPr id="40962" name="Picture 2" descr="http://learn.genetics.utah.edu/content/gsl/physical_char/images/Rivers.jpg"/>
          <p:cNvPicPr>
            <a:picLocks noChangeAspect="1" noChangeArrowheads="1"/>
          </p:cNvPicPr>
          <p:nvPr/>
        </p:nvPicPr>
        <p:blipFill>
          <a:blip r:embed="rId2" cstate="print"/>
          <a:srcRect/>
          <a:stretch>
            <a:fillRect/>
          </a:stretch>
        </p:blipFill>
        <p:spPr bwMode="auto">
          <a:xfrm>
            <a:off x="5029200" y="1676400"/>
            <a:ext cx="4572000" cy="474008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90600"/>
          </a:xfrm>
        </p:spPr>
        <p:txBody>
          <a:bodyPr/>
          <a:lstStyle/>
          <a:p>
            <a:r>
              <a:rPr lang="en-US" dirty="0" smtClean="0"/>
              <a:t>Salinity: salt concentration</a:t>
            </a:r>
            <a:endParaRPr lang="en-US" dirty="0"/>
          </a:p>
        </p:txBody>
      </p:sp>
      <p:sp>
        <p:nvSpPr>
          <p:cNvPr id="3" name="Content Placeholder 2"/>
          <p:cNvSpPr>
            <a:spLocks noGrp="1"/>
          </p:cNvSpPr>
          <p:nvPr>
            <p:ph idx="1"/>
          </p:nvPr>
        </p:nvSpPr>
        <p:spPr>
          <a:xfrm>
            <a:off x="304800" y="2362200"/>
            <a:ext cx="8229600" cy="3124200"/>
          </a:xfrm>
        </p:spPr>
        <p:txBody>
          <a:bodyPr/>
          <a:lstStyle/>
          <a:p>
            <a:r>
              <a:rPr lang="en-US" dirty="0" smtClean="0"/>
              <a:t>The GSL is considered </a:t>
            </a:r>
            <a:r>
              <a:rPr lang="en-US" dirty="0" err="1" smtClean="0"/>
              <a:t>hypersaline</a:t>
            </a:r>
            <a:r>
              <a:rPr lang="en-US" dirty="0" smtClean="0"/>
              <a:t> (extra salty) and thus is a “simple” ecosystem because there are fewer species than in a fresh water lake.</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1986" name="Picture 2" descr="http://ut.water.usgs.gov/greatsaltlake/salinity/images/saltplot2.gif"/>
          <p:cNvPicPr>
            <a:picLocks noChangeAspect="1" noChangeArrowheads="1"/>
          </p:cNvPicPr>
          <p:nvPr/>
        </p:nvPicPr>
        <p:blipFill>
          <a:blip r:embed="rId2" cstate="print"/>
          <a:srcRect/>
          <a:stretch>
            <a:fillRect/>
          </a:stretch>
        </p:blipFill>
        <p:spPr bwMode="auto">
          <a:xfrm>
            <a:off x="685800" y="914400"/>
            <a:ext cx="7484318" cy="5257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source of the salt?</a:t>
            </a:r>
            <a:endParaRPr lang="en-US" dirty="0"/>
          </a:p>
        </p:txBody>
      </p:sp>
      <p:sp>
        <p:nvSpPr>
          <p:cNvPr id="3" name="Content Placeholder 2"/>
          <p:cNvSpPr>
            <a:spLocks noGrp="1"/>
          </p:cNvSpPr>
          <p:nvPr>
            <p:ph idx="1"/>
          </p:nvPr>
        </p:nvSpPr>
        <p:spPr/>
        <p:txBody>
          <a:bodyPr/>
          <a:lstStyle/>
          <a:p>
            <a:r>
              <a:rPr lang="en-US" dirty="0" smtClean="0"/>
              <a:t>The salt comes from the rivers.  As water flows it picks up salts from the soil.  These are deposited in the Great Salt Lake.  As water evaporates the salt remains behind.</a:t>
            </a:r>
            <a:endParaRPr lang="en-US" dirty="0"/>
          </a:p>
        </p:txBody>
      </p:sp>
      <p:pic>
        <p:nvPicPr>
          <p:cNvPr id="15362" name="Picture 2" descr="http://s0.geograph.org.uk/photos/05/18/051841_f40759a8.jpg"/>
          <p:cNvPicPr>
            <a:picLocks noChangeAspect="1" noChangeArrowheads="1"/>
          </p:cNvPicPr>
          <p:nvPr/>
        </p:nvPicPr>
        <p:blipFill>
          <a:blip r:embed="rId2" cstate="print"/>
          <a:srcRect/>
          <a:stretch>
            <a:fillRect/>
          </a:stretch>
        </p:blipFill>
        <p:spPr bwMode="auto">
          <a:xfrm>
            <a:off x="2133600" y="3048000"/>
            <a:ext cx="4495800" cy="33718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Effect of railway causeway:</a:t>
            </a:r>
            <a:endParaRPr lang="en-US" sz="3600" dirty="0"/>
          </a:p>
        </p:txBody>
      </p:sp>
      <p:sp>
        <p:nvSpPr>
          <p:cNvPr id="3" name="Content Placeholder 2"/>
          <p:cNvSpPr>
            <a:spLocks noGrp="1"/>
          </p:cNvSpPr>
          <p:nvPr>
            <p:ph idx="1"/>
          </p:nvPr>
        </p:nvSpPr>
        <p:spPr/>
        <p:txBody>
          <a:bodyPr/>
          <a:lstStyle/>
          <a:p>
            <a:endParaRPr lang="en-US"/>
          </a:p>
        </p:txBody>
      </p:sp>
      <p:pic>
        <p:nvPicPr>
          <p:cNvPr id="4" name="Picture 6" descr="http://eol.jsc.nasa.gov/sseop/images/EFS/lowres/ISS007/ISS007-E-13002.jpg"/>
          <p:cNvPicPr>
            <a:picLocks noChangeAspect="1" noChangeArrowheads="1"/>
          </p:cNvPicPr>
          <p:nvPr/>
        </p:nvPicPr>
        <p:blipFill>
          <a:blip r:embed="rId2" cstate="print"/>
          <a:srcRect/>
          <a:stretch>
            <a:fillRect/>
          </a:stretch>
        </p:blipFill>
        <p:spPr bwMode="auto">
          <a:xfrm>
            <a:off x="5029200" y="2286000"/>
            <a:ext cx="3654334" cy="3552825"/>
          </a:xfrm>
          <a:prstGeom prst="rect">
            <a:avLst/>
          </a:prstGeom>
          <a:noFill/>
        </p:spPr>
      </p:pic>
      <p:pic>
        <p:nvPicPr>
          <p:cNvPr id="5" name="Picture 4" descr="http://www.panoramio.com/photos/original/1606335.jpg"/>
          <p:cNvPicPr>
            <a:picLocks noChangeAspect="1" noChangeArrowheads="1"/>
          </p:cNvPicPr>
          <p:nvPr/>
        </p:nvPicPr>
        <p:blipFill>
          <a:blip r:embed="rId3" cstate="print"/>
          <a:srcRect/>
          <a:stretch>
            <a:fillRect/>
          </a:stretch>
        </p:blipFill>
        <p:spPr bwMode="auto">
          <a:xfrm>
            <a:off x="304800" y="2362200"/>
            <a:ext cx="4572000" cy="34290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803</TotalTime>
  <Words>460</Words>
  <Application>Microsoft Office PowerPoint</Application>
  <PresentationFormat>On-screen Show (4:3)</PresentationFormat>
  <Paragraphs>70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Clarity</vt:lpstr>
      <vt:lpstr>The Great Salt Lake</vt:lpstr>
      <vt:lpstr>PowerPoint Presentation</vt:lpstr>
      <vt:lpstr>Profile:</vt:lpstr>
      <vt:lpstr>PowerPoint Presentation</vt:lpstr>
      <vt:lpstr>In and out of the lake:</vt:lpstr>
      <vt:lpstr>Salinity: salt concentration</vt:lpstr>
      <vt:lpstr>PowerPoint Presentation</vt:lpstr>
      <vt:lpstr>What is the source of the salt?</vt:lpstr>
      <vt:lpstr>Effect of railway causeway:</vt:lpstr>
      <vt:lpstr>PowerPoint Presentation</vt:lpstr>
      <vt:lpstr>Animals </vt:lpstr>
      <vt:lpstr>PowerPoint Presentation</vt:lpstr>
      <vt:lpstr>PowerPoint Presentation</vt:lpstr>
      <vt:lpstr>PowerPoint Presentation</vt:lpstr>
      <vt:lpstr>PowerPoint Presentation</vt:lpstr>
      <vt:lpstr>Brine shrimp life cycle</vt:lpstr>
      <vt:lpstr>Great Salt Lake food web:</vt:lpstr>
      <vt:lpstr>Tourism and Recreation</vt:lpstr>
      <vt:lpstr>Commerce</vt:lpstr>
      <vt:lpstr>PowerPoint Presentation</vt:lpstr>
      <vt:lpstr>PowerPoint Presentation</vt:lpstr>
      <vt:lpstr>Weather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Salt Lake</dc:title>
  <dc:creator>kathryn.blattman</dc:creator>
  <cp:lastModifiedBy>kathryn.blattman</cp:lastModifiedBy>
  <cp:revision>40</cp:revision>
  <dcterms:created xsi:type="dcterms:W3CDTF">2010-09-22T23:00:56Z</dcterms:created>
  <dcterms:modified xsi:type="dcterms:W3CDTF">2012-03-16T14:40:37Z</dcterms:modified>
</cp:coreProperties>
</file>